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60" r:id="rId2"/>
    <p:sldMasterId id="2147483672" r:id="rId3"/>
    <p:sldMasterId id="2147483684" r:id="rId4"/>
  </p:sldMasterIdLst>
  <p:handoutMasterIdLst>
    <p:handoutMasterId r:id="rId17"/>
  </p:handoutMasterIdLst>
  <p:sldIdLst>
    <p:sldId id="256" r:id="rId5"/>
    <p:sldId id="258" r:id="rId6"/>
    <p:sldId id="327" r:id="rId7"/>
    <p:sldId id="345" r:id="rId8"/>
    <p:sldId id="260" r:id="rId9"/>
    <p:sldId id="328" r:id="rId10"/>
    <p:sldId id="282" r:id="rId11"/>
    <p:sldId id="350" r:id="rId12"/>
    <p:sldId id="330" r:id="rId13"/>
    <p:sldId id="331" r:id="rId14"/>
    <p:sldId id="334" r:id="rId15"/>
    <p:sldId id="276" r:id="rId16"/>
  </p:sldIdLst>
  <p:sldSz cx="12192000" cy="6858000"/>
  <p:notesSz cx="6858000" cy="9144000"/>
  <p:embeddedFontLst>
    <p:embeddedFont>
      <p:font typeface="Montserrat Light" panose="00000400000000000000" pitchFamily="50" charset="0"/>
      <p:regular r:id="rId18"/>
    </p:embeddedFont>
    <p:embeddedFont>
      <p:font typeface="Montserrat" panose="00000500000000000000" pitchFamily="50" charset="0"/>
      <p:regular r:id="rId19"/>
      <p:bold r:id="rId20"/>
    </p:embeddedFont>
    <p:embeddedFont>
      <p:font typeface="Curse of the Zombie" panose="02000500000000000000" pitchFamily="2" charset="0"/>
      <p:regular r:id="rId21"/>
    </p:embeddedFont>
    <p:embeddedFont>
      <p:font typeface="Dream MMA" pitchFamily="2" charset="0"/>
      <p:regular r:id="rId22"/>
    </p:embeddedFont>
    <p:embeddedFont>
      <p:font typeface="Space Comics" panose="03000600000000000000" pitchFamily="66" charset="0"/>
      <p:regular r:id="rId23"/>
    </p:embeddedFon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Blackoak Std" panose="04050907060602020202" pitchFamily="82" charset="0"/>
      <p:bold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resentation Intro" id="{83396DFA-071E-4D4E-9308-D04EBEAF8D11}">
          <p14:sldIdLst>
            <p14:sldId id="256"/>
          </p14:sldIdLst>
        </p14:section>
        <p14:section name="Telefrag'd" id="{D4862B21-43AE-49EB-A37E-0003A7BA95AB}">
          <p14:sldIdLst>
            <p14:sldId id="258"/>
            <p14:sldId id="327"/>
            <p14:sldId id="345"/>
            <p14:sldId id="260"/>
            <p14:sldId id="328"/>
            <p14:sldId id="282"/>
            <p14:sldId id="350"/>
            <p14:sldId id="330"/>
            <p14:sldId id="331"/>
            <p14:sldId id="334"/>
          </p14:sldIdLst>
        </p14:section>
        <p14:section name="Presentation Conclusion" id="{FE564FED-2148-4F30-8B2A-48075F4DDDAF}">
          <p14:sldIdLst>
            <p14:sldId id="27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6817" autoAdjust="0"/>
  </p:normalViewPr>
  <p:slideViewPr>
    <p:cSldViewPr snapToGrid="0">
      <p:cViewPr varScale="1">
        <p:scale>
          <a:sx n="119" d="100"/>
          <a:sy n="119" d="100"/>
        </p:scale>
        <p:origin x="132" y="21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9" d="100"/>
          <a:sy n="99" d="100"/>
        </p:scale>
        <p:origin x="3570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Master" Target="slideMasters/slideMaster3.xml"/><Relationship Id="rId21" Type="http://schemas.openxmlformats.org/officeDocument/2006/relationships/font" Target="fonts/font4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5" Type="http://schemas.openxmlformats.org/officeDocument/2006/relationships/font" Target="fonts/font8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font" Target="fonts/font3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7.fntdata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10" Type="http://schemas.openxmlformats.org/officeDocument/2006/relationships/slide" Target="slides/slide6.xml"/><Relationship Id="rId19" Type="http://schemas.openxmlformats.org/officeDocument/2006/relationships/font" Target="fonts/font2.fntdata"/><Relationship Id="rId31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93D8CC-531D-4D25-BCC3-514CABBF7B35}" type="datetimeFigureOut">
              <a:rPr lang="en-US" smtClean="0"/>
              <a:t>11/15/2016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A3DB44-52A9-4BC6-A95A-1731109BC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23861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32EAD-CB01-4120-AB2B-C21AB9FDB763}" type="datetimeFigureOut">
              <a:rPr lang="en-US" smtClean="0"/>
              <a:t>11/15/2016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978F8-D45C-48C9-A879-DEA3C20674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3643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32EAD-CB01-4120-AB2B-C21AB9FDB763}" type="datetimeFigureOut">
              <a:rPr lang="en-US" smtClean="0"/>
              <a:t>11/15/2016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978F8-D45C-48C9-A879-DEA3C20674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3775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32EAD-CB01-4120-AB2B-C21AB9FDB763}" type="datetimeFigureOut">
              <a:rPr lang="en-US" smtClean="0"/>
              <a:t>11/15/2016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978F8-D45C-48C9-A879-DEA3C20674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7484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aseline="0">
                <a:latin typeface="Dream MMA" pitchFamily="2" charset="0"/>
              </a:defRPr>
            </a:lvl1pPr>
          </a:lstStyle>
          <a:p>
            <a:r>
              <a:rPr lang="en-US" dirty="0" err="1"/>
              <a:t>telefrag</a:t>
            </a:r>
            <a:r>
              <a:rPr lang="en-US" dirty="0"/>
              <a:t> d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30DAB-7703-42F1-9511-0DAE9DB78A51}" type="datetimeFigureOut">
              <a:rPr lang="en-US" smtClean="0"/>
              <a:t>11/15/2016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726DD-E854-4E18-9945-76BBD8D79E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6237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021" y="0"/>
            <a:ext cx="12192000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5326" y="1596189"/>
            <a:ext cx="10274968" cy="4671929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30DAB-7703-42F1-9511-0DAE9DB78A51}" type="datetimeFigureOut">
              <a:rPr lang="en-US" smtClean="0"/>
              <a:t>11/15/2016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726DD-E854-4E18-9945-76BBD8D79EF7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586669" y="342691"/>
            <a:ext cx="4791061" cy="91080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0294" y="5805732"/>
            <a:ext cx="1471130" cy="827511"/>
          </a:xfrm>
          <a:prstGeom prst="rect">
            <a:avLst/>
          </a:prstGeom>
        </p:spPr>
      </p:pic>
      <p:sp>
        <p:nvSpPr>
          <p:cNvPr id="11" name="Content Placeholder 2"/>
          <p:cNvSpPr>
            <a:spLocks noGrp="1"/>
          </p:cNvSpPr>
          <p:nvPr>
            <p:ph idx="13"/>
          </p:nvPr>
        </p:nvSpPr>
        <p:spPr>
          <a:xfrm>
            <a:off x="505326" y="577080"/>
            <a:ext cx="6753727" cy="756004"/>
          </a:xfrm>
        </p:spPr>
        <p:txBody>
          <a:bodyPr>
            <a:normAutofit/>
          </a:bodyPr>
          <a:lstStyle>
            <a:lvl1pPr marL="0" indent="0">
              <a:buNone/>
              <a:defRPr sz="40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54673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30DAB-7703-42F1-9511-0DAE9DB78A51}" type="datetimeFigureOut">
              <a:rPr lang="en-US" smtClean="0"/>
              <a:t>11/15/2016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726DD-E854-4E18-9945-76BBD8D79E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1059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30DAB-7703-42F1-9511-0DAE9DB78A51}" type="datetimeFigureOut">
              <a:rPr lang="en-US" smtClean="0"/>
              <a:t>11/15/2016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726DD-E854-4E18-9945-76BBD8D79E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0114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30DAB-7703-42F1-9511-0DAE9DB78A51}" type="datetimeFigureOut">
              <a:rPr lang="en-US" smtClean="0"/>
              <a:t>11/15/2016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726DD-E854-4E18-9945-76BBD8D79E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4251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30DAB-7703-42F1-9511-0DAE9DB78A51}" type="datetimeFigureOut">
              <a:rPr lang="en-US" smtClean="0"/>
              <a:t>11/15/2016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726DD-E854-4E18-9945-76BBD8D79E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42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30DAB-7703-42F1-9511-0DAE9DB78A51}" type="datetimeFigureOut">
              <a:rPr lang="en-US" smtClean="0"/>
              <a:t>11/15/2016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726DD-E854-4E18-9945-76BBD8D79E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20767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30DAB-7703-42F1-9511-0DAE9DB78A51}" type="datetimeFigureOut">
              <a:rPr lang="en-US" smtClean="0"/>
              <a:t>11/15/2016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726DD-E854-4E18-9945-76BBD8D79E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6862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32EAD-CB01-4120-AB2B-C21AB9FDB763}" type="datetimeFigureOut">
              <a:rPr lang="en-US" smtClean="0"/>
              <a:t>11/15/2016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978F8-D45C-48C9-A879-DEA3C2067469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0294" y="5805732"/>
            <a:ext cx="1471130" cy="827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57931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30DAB-7703-42F1-9511-0DAE9DB78A51}" type="datetimeFigureOut">
              <a:rPr lang="en-US" smtClean="0"/>
              <a:t>11/15/2016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726DD-E854-4E18-9945-76BBD8D79E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56393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30DAB-7703-42F1-9511-0DAE9DB78A51}" type="datetimeFigureOut">
              <a:rPr lang="en-US" smtClean="0"/>
              <a:t>11/15/2016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726DD-E854-4E18-9945-76BBD8D79E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41972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30DAB-7703-42F1-9511-0DAE9DB78A51}" type="datetimeFigureOut">
              <a:rPr lang="en-US" smtClean="0"/>
              <a:t>11/15/2016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726DD-E854-4E18-9945-76BBD8D79E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07902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6E2AC-0176-4E2A-85AA-88B12CFB6CDA}" type="datetimeFigureOut">
              <a:rPr lang="en-US" smtClean="0"/>
              <a:t>11/15/2016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C8E6B-2027-43E3-9016-B74B17364D43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tle 1"/>
          <p:cNvSpPr txBox="1">
            <a:spLocks/>
          </p:cNvSpPr>
          <p:nvPr userDrawn="1"/>
        </p:nvSpPr>
        <p:spPr>
          <a:xfrm>
            <a:off x="-1483896" y="211793"/>
            <a:ext cx="9144000" cy="1215942"/>
          </a:xfrm>
          <a:prstGeom prst="rect">
            <a:avLst/>
          </a:prstGeom>
        </p:spPr>
        <p:txBody>
          <a:bodyPr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 baseline="0">
                <a:solidFill>
                  <a:schemeClr val="tx1"/>
                </a:solidFill>
                <a:latin typeface="Dream MMA" pitchFamily="2" charset="0"/>
                <a:ea typeface="+mj-ea"/>
                <a:cs typeface="+mj-cs"/>
              </a:defRPr>
            </a:lvl1pPr>
          </a:lstStyle>
          <a:p>
            <a:r>
              <a:rPr lang="en-US" sz="5400" dirty="0">
                <a:latin typeface="Curse of the Zombie" panose="02000500000000000000" pitchFamily="2" charset="0"/>
              </a:rPr>
              <a:t>TEMPLE OF</a:t>
            </a:r>
            <a:r>
              <a:rPr lang="en-US" sz="5400" baseline="0" dirty="0">
                <a:latin typeface="Curse of the Zombie" panose="02000500000000000000" pitchFamily="2" charset="0"/>
              </a:rPr>
              <a:t> LOOT</a:t>
            </a:r>
            <a:endParaRPr lang="en-US" sz="5400" dirty="0">
              <a:latin typeface="Curse of the Zombie" panose="02000500000000000000" pitchFamily="2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0294" y="5805732"/>
            <a:ext cx="1471130" cy="827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17376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6E2AC-0176-4E2A-85AA-88B12CFB6CDA}" type="datetimeFigureOut">
              <a:rPr lang="en-US" smtClean="0"/>
              <a:t>11/15/2016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C8E6B-2027-43E3-9016-B74B17364D43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/>
          <p:cNvSpPr txBox="1">
            <a:spLocks/>
          </p:cNvSpPr>
          <p:nvPr userDrawn="1"/>
        </p:nvSpPr>
        <p:spPr>
          <a:xfrm>
            <a:off x="6922168" y="413471"/>
            <a:ext cx="6344652" cy="843693"/>
          </a:xfrm>
          <a:prstGeom prst="rect">
            <a:avLst/>
          </a:prstGeom>
        </p:spPr>
        <p:txBody>
          <a:bodyPr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 baseline="0">
                <a:solidFill>
                  <a:schemeClr val="tx1"/>
                </a:solidFill>
                <a:latin typeface="Dream MMA" pitchFamily="2" charset="0"/>
                <a:ea typeface="+mj-ea"/>
                <a:cs typeface="+mj-cs"/>
              </a:defRPr>
            </a:lvl1pPr>
          </a:lstStyle>
          <a:p>
            <a:r>
              <a:rPr lang="en-US" sz="3200" dirty="0">
                <a:latin typeface="Curse of the Zombie" panose="02000500000000000000" pitchFamily="2" charset="0"/>
              </a:rPr>
              <a:t>TEMPLE OF</a:t>
            </a:r>
            <a:r>
              <a:rPr lang="en-US" sz="3200" baseline="0" dirty="0">
                <a:latin typeface="Curse of the Zombie" panose="02000500000000000000" pitchFamily="2" charset="0"/>
              </a:rPr>
              <a:t> LOOT</a:t>
            </a:r>
            <a:endParaRPr lang="en-US" sz="3200" dirty="0">
              <a:latin typeface="Curse of the Zombie" panose="02000500000000000000" pitchFamily="2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0294" y="5805732"/>
            <a:ext cx="1471130" cy="827511"/>
          </a:xfrm>
          <a:prstGeom prst="rect">
            <a:avLst/>
          </a:prstGeom>
        </p:spPr>
      </p:pic>
      <p:sp>
        <p:nvSpPr>
          <p:cNvPr id="12" name="Content Placeholder 2"/>
          <p:cNvSpPr>
            <a:spLocks noGrp="1"/>
          </p:cNvSpPr>
          <p:nvPr>
            <p:ph idx="13"/>
          </p:nvPr>
        </p:nvSpPr>
        <p:spPr>
          <a:xfrm>
            <a:off x="497304" y="1596189"/>
            <a:ext cx="10282989" cy="467192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4" hasCustomPrompt="1"/>
          </p:nvPr>
        </p:nvSpPr>
        <p:spPr>
          <a:xfrm>
            <a:off x="497305" y="549996"/>
            <a:ext cx="6753727" cy="75600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40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396731354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6E2AC-0176-4E2A-85AA-88B12CFB6CDA}" type="datetimeFigureOut">
              <a:rPr lang="en-US" smtClean="0"/>
              <a:t>11/15/2016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C8E6B-2027-43E3-9016-B74B17364D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46134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6E2AC-0176-4E2A-85AA-88B12CFB6CDA}" type="datetimeFigureOut">
              <a:rPr lang="en-US" smtClean="0"/>
              <a:t>11/15/2016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C8E6B-2027-43E3-9016-B74B17364D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35127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6E2AC-0176-4E2A-85AA-88B12CFB6CDA}" type="datetimeFigureOut">
              <a:rPr lang="en-US" smtClean="0"/>
              <a:t>11/15/2016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C8E6B-2027-43E3-9016-B74B17364D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92594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6E2AC-0176-4E2A-85AA-88B12CFB6CDA}" type="datetimeFigureOut">
              <a:rPr lang="en-US" smtClean="0"/>
              <a:t>11/15/2016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C8E6B-2027-43E3-9016-B74B17364D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34563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6E2AC-0176-4E2A-85AA-88B12CFB6CDA}" type="datetimeFigureOut">
              <a:rPr lang="en-US" smtClean="0"/>
              <a:t>11/15/2016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C8E6B-2027-43E3-9016-B74B17364D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8448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32EAD-CB01-4120-AB2B-C21AB9FDB763}" type="datetimeFigureOut">
              <a:rPr lang="en-US" smtClean="0"/>
              <a:t>11/15/2016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978F8-D45C-48C9-A879-DEA3C2067469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0294" y="5805732"/>
            <a:ext cx="1471130" cy="827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18319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6E2AC-0176-4E2A-85AA-88B12CFB6CDA}" type="datetimeFigureOut">
              <a:rPr lang="en-US" smtClean="0"/>
              <a:t>11/15/2016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C8E6B-2027-43E3-9016-B74B17364D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09968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6E2AC-0176-4E2A-85AA-88B12CFB6CDA}" type="datetimeFigureOut">
              <a:rPr lang="en-US" smtClean="0"/>
              <a:t>11/15/2016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C8E6B-2027-43E3-9016-B74B17364D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43060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6E2AC-0176-4E2A-85AA-88B12CFB6CDA}" type="datetimeFigureOut">
              <a:rPr lang="en-US" smtClean="0"/>
              <a:t>11/15/2016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C8E6B-2027-43E3-9016-B74B17364D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86115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6E2AC-0176-4E2A-85AA-88B12CFB6CDA}" type="datetimeFigureOut">
              <a:rPr lang="en-US" smtClean="0"/>
              <a:t>11/15/2016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C8E6B-2027-43E3-9016-B74B17364D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71361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51E53-045F-4B42-A36A-201BE61CFEB7}" type="datetimeFigureOut">
              <a:rPr lang="en-US" smtClean="0"/>
              <a:t>11/15/2016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0530D-8B50-447A-8059-3C4CE87E81FB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091" y="5987073"/>
            <a:ext cx="738553" cy="738553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 userDrawn="1"/>
        </p:nvSpPr>
        <p:spPr>
          <a:xfrm>
            <a:off x="264696" y="15462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Montserrat Light" panose="00000400000000000000" pitchFamily="50" charset="0"/>
                <a:ea typeface="+mj-ea"/>
                <a:cs typeface="+mj-cs"/>
              </a:defRPr>
            </a:lvl1pPr>
          </a:lstStyle>
          <a:p>
            <a:r>
              <a:rPr lang="en-US" sz="2200" dirty="0">
                <a:latin typeface="Space Comics" panose="03000600000000000000" pitchFamily="66" charset="0"/>
              </a:rPr>
              <a:t>SUPER SPACE SCAVENGERS</a:t>
            </a:r>
          </a:p>
        </p:txBody>
      </p:sp>
    </p:spTree>
    <p:extLst>
      <p:ext uri="{BB962C8B-B14F-4D97-AF65-F5344CB8AC3E}">
        <p14:creationId xmlns:p14="http://schemas.microsoft.com/office/powerpoint/2010/main" val="31934833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51E53-045F-4B42-A36A-201BE61CFEB7}" type="datetimeFigureOut">
              <a:rPr lang="en-US" smtClean="0"/>
              <a:t>11/15/2016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0530D-8B50-447A-8059-3C4CE87E81FB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091" y="5987073"/>
            <a:ext cx="738553" cy="738553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 userDrawn="1"/>
        </p:nvSpPr>
        <p:spPr>
          <a:xfrm>
            <a:off x="9145078" y="234141"/>
            <a:ext cx="2737134" cy="17165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Montserrat Light" panose="00000400000000000000" pitchFamily="50" charset="0"/>
                <a:ea typeface="+mj-ea"/>
                <a:cs typeface="+mj-cs"/>
              </a:defRPr>
            </a:lvl1pPr>
          </a:lstStyle>
          <a:p>
            <a:r>
              <a:rPr lang="en-US" sz="1600" dirty="0">
                <a:solidFill>
                  <a:schemeClr val="bg1"/>
                </a:solidFill>
                <a:latin typeface="Space Comics" panose="03000600000000000000" pitchFamily="66" charset="0"/>
              </a:rPr>
              <a:t>SUPER SPACE </a:t>
            </a:r>
          </a:p>
          <a:p>
            <a:endParaRPr lang="en-US" sz="1600" dirty="0">
              <a:solidFill>
                <a:schemeClr val="bg1"/>
              </a:solidFill>
              <a:latin typeface="Space Comics" panose="03000600000000000000" pitchFamily="66" charset="0"/>
            </a:endParaRPr>
          </a:p>
          <a:p>
            <a:r>
              <a:rPr lang="en-US" sz="1600" dirty="0">
                <a:solidFill>
                  <a:schemeClr val="bg1"/>
                </a:solidFill>
                <a:latin typeface="Space Comics" panose="03000600000000000000" pitchFamily="66" charset="0"/>
              </a:rPr>
              <a:t>SCAVENGERS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497302" y="1596189"/>
            <a:ext cx="10282991" cy="467192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4" hasCustomPrompt="1"/>
          </p:nvPr>
        </p:nvSpPr>
        <p:spPr>
          <a:xfrm>
            <a:off x="497303" y="551427"/>
            <a:ext cx="6753727" cy="75600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40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37033396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51E53-045F-4B42-A36A-201BE61CFEB7}" type="datetimeFigureOut">
              <a:rPr lang="en-US" smtClean="0"/>
              <a:t>11/15/2016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0530D-8B50-447A-8059-3C4CE87E81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20184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51E53-045F-4B42-A36A-201BE61CFEB7}" type="datetimeFigureOut">
              <a:rPr lang="en-US" smtClean="0"/>
              <a:t>11/15/2016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0530D-8B50-447A-8059-3C4CE87E81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76904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51E53-045F-4B42-A36A-201BE61CFEB7}" type="datetimeFigureOut">
              <a:rPr lang="en-US" smtClean="0"/>
              <a:t>11/15/2016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0530D-8B50-447A-8059-3C4CE87E81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52723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51E53-045F-4B42-A36A-201BE61CFEB7}" type="datetimeFigureOut">
              <a:rPr lang="en-US" smtClean="0"/>
              <a:t>11/15/2016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0530D-8B50-447A-8059-3C4CE87E81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7908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32EAD-CB01-4120-AB2B-C21AB9FDB763}" type="datetimeFigureOut">
              <a:rPr lang="en-US" smtClean="0"/>
              <a:t>11/15/2016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978F8-D45C-48C9-A879-DEA3C20674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43941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51E53-045F-4B42-A36A-201BE61CFEB7}" type="datetimeFigureOut">
              <a:rPr lang="en-US" smtClean="0"/>
              <a:t>11/15/2016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0530D-8B50-447A-8059-3C4CE87E81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89482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51E53-045F-4B42-A36A-201BE61CFEB7}" type="datetimeFigureOut">
              <a:rPr lang="en-US" smtClean="0"/>
              <a:t>11/15/2016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0530D-8B50-447A-8059-3C4CE87E81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32571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51E53-045F-4B42-A36A-201BE61CFEB7}" type="datetimeFigureOut">
              <a:rPr lang="en-US" smtClean="0"/>
              <a:t>11/15/2016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0530D-8B50-447A-8059-3C4CE87E81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44176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51E53-045F-4B42-A36A-201BE61CFEB7}" type="datetimeFigureOut">
              <a:rPr lang="en-US" smtClean="0"/>
              <a:t>11/15/2016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0530D-8B50-447A-8059-3C4CE87E81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12706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51E53-045F-4B42-A36A-201BE61CFEB7}" type="datetimeFigureOut">
              <a:rPr lang="en-US" smtClean="0"/>
              <a:t>11/15/2016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0530D-8B50-447A-8059-3C4CE87E81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3131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32EAD-CB01-4120-AB2B-C21AB9FDB763}" type="datetimeFigureOut">
              <a:rPr lang="en-US" smtClean="0"/>
              <a:t>11/15/2016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978F8-D45C-48C9-A879-DEA3C20674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5140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32EAD-CB01-4120-AB2B-C21AB9FDB763}" type="datetimeFigureOut">
              <a:rPr lang="en-US" smtClean="0"/>
              <a:t>11/15/2016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978F8-D45C-48C9-A879-DEA3C20674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0863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32EAD-CB01-4120-AB2B-C21AB9FDB763}" type="datetimeFigureOut">
              <a:rPr lang="en-US" smtClean="0"/>
              <a:t>11/15/2016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978F8-D45C-48C9-A879-DEA3C20674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9956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32EAD-CB01-4120-AB2B-C21AB9FDB763}" type="datetimeFigureOut">
              <a:rPr lang="en-US" smtClean="0"/>
              <a:t>11/15/2016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978F8-D45C-48C9-A879-DEA3C20674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64943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32EAD-CB01-4120-AB2B-C21AB9FDB763}" type="datetimeFigureOut">
              <a:rPr lang="en-US" smtClean="0"/>
              <a:t>11/15/2016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978F8-D45C-48C9-A879-DEA3C20674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9190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2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6.pn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image" Target="../media/image2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image" Target="../media/image8.png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14" Type="http://schemas.openxmlformats.org/officeDocument/2006/relationships/image" Target="../media/image9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032EAD-CB01-4120-AB2B-C21AB9FDB763}" type="datetimeFigureOut">
              <a:rPr lang="en-US" smtClean="0"/>
              <a:t>11/15/2016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978F8-D45C-48C9-A879-DEA3C20674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8979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Montserrat Light" panose="00000400000000000000" pitchFamily="50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Montserrat Light" panose="00000400000000000000" pitchFamily="50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Montserrat Light" panose="00000400000000000000" pitchFamily="50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Montserrat Light" panose="00000400000000000000" pitchFamily="50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ontserrat Light" panose="00000400000000000000" pitchFamily="50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ontserrat Light" panose="00000400000000000000" pitchFamily="50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906379"/>
            <a:ext cx="10515600" cy="7843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430DAB-7703-42F1-9511-0DAE9DB78A51}" type="datetimeFigureOut">
              <a:rPr lang="en-US" smtClean="0"/>
              <a:t>11/15/2016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6726DD-E854-4E18-9945-76BBD8D79EF7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0294" y="5805732"/>
            <a:ext cx="1471130" cy="827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4979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Montserrat Light" panose="00000400000000000000" pitchFamily="50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Montserrat Light" panose="00000400000000000000" pitchFamily="50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Montserrat Light" panose="00000400000000000000" pitchFamily="50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Montserrat Light" panose="00000400000000000000" pitchFamily="50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ontserrat Light" panose="00000400000000000000" pitchFamily="50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ontserrat Light" panose="00000400000000000000" pitchFamily="50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06E2AC-0176-4E2A-85AA-88B12CFB6CDA}" type="datetimeFigureOut">
              <a:rPr lang="en-US" smtClean="0"/>
              <a:t>11/15/2016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5C8E6B-2027-43E3-9016-B74B17364D43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/>
          <p:cNvSpPr txBox="1">
            <a:spLocks/>
          </p:cNvSpPr>
          <p:nvPr userDrawn="1"/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 baseline="0">
                <a:solidFill>
                  <a:schemeClr val="tx1"/>
                </a:solidFill>
                <a:latin typeface="Dream MMA" pitchFamily="2" charset="0"/>
                <a:ea typeface="+mj-ea"/>
                <a:cs typeface="+mj-cs"/>
              </a:defRPr>
            </a:lvl1pPr>
          </a:lstStyle>
          <a:p>
            <a:r>
              <a:rPr lang="en-US" sz="8000" dirty="0">
                <a:latin typeface="Curse of the Zombie" panose="02000500000000000000" pitchFamily="2" charset="0"/>
              </a:rPr>
              <a:t>TEMPLE OF</a:t>
            </a:r>
            <a:r>
              <a:rPr lang="en-US" sz="8000" baseline="0" dirty="0">
                <a:latin typeface="Curse of the Zombie" panose="02000500000000000000" pitchFamily="2" charset="0"/>
              </a:rPr>
              <a:t> LOOT</a:t>
            </a:r>
            <a:endParaRPr lang="en-US" sz="8000" dirty="0">
              <a:latin typeface="Curse of the Zombie" panose="02000500000000000000" pitchFamily="2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0294" y="5805732"/>
            <a:ext cx="1471130" cy="827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6356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Montserrat Light" panose="00000400000000000000" pitchFamily="50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Montserrat Light" panose="00000400000000000000" pitchFamily="50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Montserrat Light" panose="00000400000000000000" pitchFamily="50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Montserrat Light" panose="00000400000000000000" pitchFamily="50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ontserrat Light" panose="00000400000000000000" pitchFamily="50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ontserrat Light" panose="00000400000000000000" pitchFamily="50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D51E53-045F-4B42-A36A-201BE61CFEB7}" type="datetimeFigureOut">
              <a:rPr lang="en-US" smtClean="0"/>
              <a:t>11/15/2016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A0530D-8B50-447A-8059-3C4CE87E81FB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3220" y="5843549"/>
            <a:ext cx="778043" cy="778043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 userDrawn="1"/>
        </p:nvSpPr>
        <p:spPr>
          <a:xfrm>
            <a:off x="1524000" y="1114926"/>
            <a:ext cx="9144000" cy="3072064"/>
          </a:xfrm>
          <a:prstGeom prst="rect">
            <a:avLst/>
          </a:prstGeom>
        </p:spPr>
        <p:txBody>
          <a:bodyPr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 baseline="0">
                <a:solidFill>
                  <a:schemeClr val="tx1"/>
                </a:solidFill>
                <a:latin typeface="Dream MMA" pitchFamily="2" charset="0"/>
                <a:ea typeface="+mj-ea"/>
                <a:cs typeface="+mj-cs"/>
              </a:defRPr>
            </a:lvl1pPr>
          </a:lstStyle>
          <a:p>
            <a:r>
              <a:rPr lang="en-US" sz="6000" dirty="0">
                <a:solidFill>
                  <a:schemeClr val="bg1"/>
                </a:solidFill>
                <a:latin typeface="Space Comics" panose="03000600000000000000" pitchFamily="66" charset="0"/>
              </a:rPr>
              <a:t>SUPER</a:t>
            </a:r>
            <a:r>
              <a:rPr lang="en-US" sz="6000" baseline="0" dirty="0">
                <a:solidFill>
                  <a:schemeClr val="bg1"/>
                </a:solidFill>
                <a:latin typeface="Space Comics" panose="03000600000000000000" pitchFamily="66" charset="0"/>
              </a:rPr>
              <a:t> SPACE</a:t>
            </a:r>
          </a:p>
          <a:p>
            <a:r>
              <a:rPr lang="en-US" sz="6000" baseline="0" dirty="0">
                <a:solidFill>
                  <a:schemeClr val="bg1"/>
                </a:solidFill>
                <a:latin typeface="Space Comics" panose="03000600000000000000" pitchFamily="66" charset="0"/>
              </a:rPr>
              <a:t> SCAVENGERS</a:t>
            </a:r>
            <a:endParaRPr lang="en-US" sz="6000" dirty="0">
              <a:solidFill>
                <a:schemeClr val="bg1"/>
              </a:solidFill>
              <a:latin typeface="Space Comics" panose="03000600000000000000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52729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Montserrat Light" panose="00000400000000000000" pitchFamily="50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Montserrat Light" panose="00000400000000000000" pitchFamily="50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Montserrat Light" panose="00000400000000000000" pitchFamily="50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Montserrat Light" panose="00000400000000000000" pitchFamily="50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ontserrat Light" panose="00000400000000000000" pitchFamily="50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ontserrat Light" panose="00000400000000000000" pitchFamily="50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3610" y="2432812"/>
            <a:ext cx="10964779" cy="1054665"/>
          </a:xfrm>
        </p:spPr>
        <p:txBody>
          <a:bodyPr>
            <a:normAutofit/>
          </a:bodyPr>
          <a:lstStyle/>
          <a:p>
            <a:r>
              <a:rPr lang="en-US" sz="6600" dirty="0"/>
              <a:t>BETA</a:t>
            </a:r>
            <a:r>
              <a:rPr lang="en-US" sz="6600" dirty="0">
                <a:latin typeface="Montserrat Light" panose="00000400000000000000" pitchFamily="50" charset="0"/>
              </a:rPr>
              <a:t> MILESTONE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3999" y="3759578"/>
            <a:ext cx="9144000" cy="758947"/>
          </a:xfrm>
        </p:spPr>
        <p:txBody>
          <a:bodyPr>
            <a:normAutofit/>
          </a:bodyPr>
          <a:lstStyle/>
          <a:p>
            <a:r>
              <a:rPr lang="en-US" sz="2800" dirty="0"/>
              <a:t>Travis Moore</a:t>
            </a: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537411" y="5317958"/>
            <a:ext cx="3510958" cy="85825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>
                <a:latin typeface="Montserrat Light" panose="00000400000000000000" pitchFamily="50" charset="0"/>
              </a:rPr>
              <a:t>GAT 316 Fall 2016</a:t>
            </a:r>
          </a:p>
          <a:p>
            <a:pPr algn="l"/>
            <a:r>
              <a:rPr lang="en-US" sz="1400" dirty="0">
                <a:latin typeface="Montserrat Light" panose="00000400000000000000" pitchFamily="50" charset="0"/>
              </a:rPr>
              <a:t>Section A</a:t>
            </a:r>
          </a:p>
          <a:p>
            <a:pPr algn="l"/>
            <a:r>
              <a:rPr lang="en-US" sz="1400" dirty="0">
                <a:latin typeface="Montserrat Light" panose="00000400000000000000" pitchFamily="50" charset="0"/>
              </a:rPr>
              <a:t>Professor: Richard Rowan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8208" y="906221"/>
            <a:ext cx="2495583" cy="1403765"/>
          </a:xfrm>
          <a:prstGeom prst="rect">
            <a:avLst/>
          </a:prstGeom>
        </p:spPr>
      </p:pic>
      <p:sp>
        <p:nvSpPr>
          <p:cNvPr id="7" name="Subtitle 2"/>
          <p:cNvSpPr txBox="1">
            <a:spLocks/>
          </p:cNvSpPr>
          <p:nvPr/>
        </p:nvSpPr>
        <p:spPr>
          <a:xfrm>
            <a:off x="4340520" y="4251158"/>
            <a:ext cx="3510958" cy="8582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latin typeface="Montserrat Light" panose="00000400000000000000" pitchFamily="50" charset="0"/>
              </a:rPr>
              <a:t>thedevilswaffle@gmail.com</a:t>
            </a:r>
          </a:p>
          <a:p>
            <a:r>
              <a:rPr lang="en-US" sz="1100" dirty="0">
                <a:latin typeface="Montserrat Light" panose="00000400000000000000" pitchFamily="50" charset="0"/>
              </a:rPr>
              <a:t>www.thedevilswaffle.com</a:t>
            </a:r>
          </a:p>
        </p:txBody>
      </p:sp>
    </p:spTree>
    <p:extLst>
      <p:ext uri="{BB962C8B-B14F-4D97-AF65-F5344CB8AC3E}">
        <p14:creationId xmlns:p14="http://schemas.microsoft.com/office/powerpoint/2010/main" val="40626342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02474122"/>
              </p:ext>
            </p:extLst>
          </p:nvPr>
        </p:nvGraphicFramePr>
        <p:xfrm>
          <a:off x="504825" y="1481138"/>
          <a:ext cx="11069556" cy="380151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767389">
                  <a:extLst>
                    <a:ext uri="{9D8B030D-6E8A-4147-A177-3AD203B41FA5}">
                      <a16:colId xmlns:a16="http://schemas.microsoft.com/office/drawing/2014/main" val="2602643776"/>
                    </a:ext>
                  </a:extLst>
                </a:gridCol>
                <a:gridCol w="2767389">
                  <a:extLst>
                    <a:ext uri="{9D8B030D-6E8A-4147-A177-3AD203B41FA5}">
                      <a16:colId xmlns:a16="http://schemas.microsoft.com/office/drawing/2014/main" val="2740467738"/>
                    </a:ext>
                  </a:extLst>
                </a:gridCol>
                <a:gridCol w="2767389">
                  <a:extLst>
                    <a:ext uri="{9D8B030D-6E8A-4147-A177-3AD203B41FA5}">
                      <a16:colId xmlns:a16="http://schemas.microsoft.com/office/drawing/2014/main" val="3402955184"/>
                    </a:ext>
                  </a:extLst>
                </a:gridCol>
                <a:gridCol w="2767389">
                  <a:extLst>
                    <a:ext uri="{9D8B030D-6E8A-4147-A177-3AD203B41FA5}">
                      <a16:colId xmlns:a16="http://schemas.microsoft.com/office/drawing/2014/main" val="582104503"/>
                    </a:ext>
                  </a:extLst>
                </a:gridCol>
              </a:tblGrid>
              <a:tr h="434748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Montserrat" panose="00000500000000000000" pitchFamily="50" charset="0"/>
                        </a:rPr>
                        <a:t>WEEK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Montserrat" panose="00000500000000000000" pitchFamily="50" charset="0"/>
                        </a:rPr>
                        <a:t>WEEK 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Montserrat" panose="00000500000000000000" pitchFamily="50" charset="0"/>
                        </a:rPr>
                        <a:t>WEEK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Montserrat" panose="00000500000000000000" pitchFamily="50" charset="0"/>
                        </a:rPr>
                        <a:t>WEEK 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2299098"/>
                  </a:ext>
                </a:extLst>
              </a:tr>
              <a:tr h="3366770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8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Montserrat" panose="00000500000000000000" pitchFamily="50" charset="0"/>
                        </a:rPr>
                        <a:t>Beta</a:t>
                      </a:r>
                      <a:r>
                        <a:rPr lang="en-US" sz="1800" b="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Montserrat" panose="00000500000000000000" pitchFamily="50" charset="0"/>
                        </a:rPr>
                        <a:t> Build</a:t>
                      </a:r>
                      <a:endParaRPr lang="en-US" sz="18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Montserrat" panose="00000500000000000000" pitchFamily="50" charset="0"/>
                      </a:endParaRP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br>
                        <a:rPr lang="en-US" sz="18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Montserrat" panose="00000500000000000000" pitchFamily="50" charset="0"/>
                        </a:rPr>
                      </a:br>
                      <a:r>
                        <a:rPr lang="en-US" sz="18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Montserrat" panose="00000500000000000000" pitchFamily="50" charset="0"/>
                        </a:rPr>
                        <a:t>More Levels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sz="18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Montserrat" panose="00000500000000000000" pitchFamily="50" charset="0"/>
                      </a:endParaRP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8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Montserrat" panose="00000500000000000000" pitchFamily="50" charset="0"/>
                        </a:rPr>
                        <a:t>Player</a:t>
                      </a:r>
                      <a:r>
                        <a:rPr lang="en-US" sz="1800" b="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Montserrat" panose="00000500000000000000" pitchFamily="50" charset="0"/>
                        </a:rPr>
                        <a:t> Feedback</a:t>
                      </a:r>
                      <a:endParaRPr lang="en-US" sz="18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Montserrat Light" panose="00000400000000000000" pitchFamily="50" charset="0"/>
                      </a:endParaRP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8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Montserrat" panose="00000500000000000000" pitchFamily="50" charset="0"/>
                        </a:rPr>
                        <a:t>Playtest</a:t>
                      </a:r>
                    </a:p>
                    <a:p>
                      <a:endParaRPr lang="en-US" dirty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Montserrat" panose="00000500000000000000" pitchFamily="50" charset="0"/>
                        </a:rPr>
                        <a:t>Player Feedback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Montserrat" panose="00000500000000000000" pitchFamily="50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Montserrat" panose="00000500000000000000" pitchFamily="50" charset="0"/>
                        </a:rPr>
                        <a:t>SFX &amp; Music</a:t>
                      </a:r>
                      <a:endParaRPr lang="en-US" sz="1800" b="0" dirty="0">
                        <a:solidFill>
                          <a:schemeClr val="dk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8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Montserrat" panose="00000500000000000000" pitchFamily="50" charset="0"/>
                        </a:rPr>
                        <a:t>HOLIDAY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sz="18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Montserrat" panose="00000500000000000000" pitchFamily="50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Montserrat" panose="00000500000000000000" pitchFamily="50" charset="0"/>
                        </a:rPr>
                        <a:t>SFX &amp; Music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Montserrat" panose="00000500000000000000" pitchFamily="50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Montserrat" panose="00000500000000000000" pitchFamily="50" charset="0"/>
                        </a:rPr>
                        <a:t>Polish</a:t>
                      </a:r>
                      <a:r>
                        <a:rPr lang="en-US" sz="1800" b="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Montserrat" panose="00000500000000000000" pitchFamily="50" charset="0"/>
                        </a:rPr>
                        <a:t> &amp;</a:t>
                      </a:r>
                      <a:br>
                        <a:rPr lang="en-US" sz="1800" b="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Montserrat" panose="00000500000000000000" pitchFamily="50" charset="0"/>
                        </a:rPr>
                      </a:br>
                      <a:r>
                        <a:rPr lang="en-US" sz="1800" b="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Montserrat" panose="00000500000000000000" pitchFamily="50" charset="0"/>
                        </a:rPr>
                        <a:t>Tweaks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0" dirty="0">
                        <a:solidFill>
                          <a:schemeClr val="dk1"/>
                        </a:solidFill>
                        <a:latin typeface="+mn-lt"/>
                      </a:endParaRP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8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Montserrat" panose="00000500000000000000" pitchFamily="50" charset="0"/>
                        </a:rPr>
                        <a:t>Polish</a:t>
                      </a:r>
                      <a:r>
                        <a:rPr lang="en-US" sz="1800" b="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Montserrat" panose="00000500000000000000" pitchFamily="50" charset="0"/>
                        </a:rPr>
                        <a:t> &amp;</a:t>
                      </a:r>
                      <a:br>
                        <a:rPr lang="en-US" sz="1800" b="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Montserrat" panose="00000500000000000000" pitchFamily="50" charset="0"/>
                        </a:rPr>
                      </a:br>
                      <a:r>
                        <a:rPr lang="en-US" sz="1800" b="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Montserrat" panose="00000500000000000000" pitchFamily="50" charset="0"/>
                        </a:rPr>
                        <a:t>Tweaks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sz="1800" b="0" baseline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Montserrat" panose="00000500000000000000" pitchFamily="50" charset="0"/>
                      </a:endParaRP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800" b="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Montserrat" panose="00000500000000000000" pitchFamily="50" charset="0"/>
                        </a:rPr>
                        <a:t>Power</a:t>
                      </a:r>
                      <a:br>
                        <a:rPr lang="en-US" sz="1800" b="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Montserrat" panose="00000500000000000000" pitchFamily="50" charset="0"/>
                        </a:rPr>
                      </a:br>
                      <a:r>
                        <a:rPr lang="en-US" sz="1800" b="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Montserrat" panose="00000500000000000000" pitchFamily="50" charset="0"/>
                        </a:rPr>
                        <a:t>Point</a:t>
                      </a:r>
                      <a:br>
                        <a:rPr lang="en-US" sz="1800" b="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Montserrat" panose="00000500000000000000" pitchFamily="50" charset="0"/>
                        </a:rPr>
                      </a:br>
                      <a:br>
                        <a:rPr lang="en-US" sz="1800" b="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Montserrat" panose="00000500000000000000" pitchFamily="50" charset="0"/>
                        </a:rPr>
                      </a:br>
                      <a:r>
                        <a:rPr lang="en-US" sz="1800" b="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Montserrat" panose="00000500000000000000" pitchFamily="50" charset="0"/>
                        </a:rPr>
                        <a:t>Submit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sz="1800" b="0" baseline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Montserrat" panose="00000500000000000000" pitchFamily="50" charset="0"/>
                      </a:endParaRP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800" b="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Montserrat" panose="00000500000000000000" pitchFamily="50" charset="0"/>
                        </a:rPr>
                        <a:t>Trailer</a:t>
                      </a:r>
                      <a:endParaRPr lang="en-US" sz="18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Montserrat" panose="00000500000000000000" pitchFamily="50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8758950"/>
                  </a:ext>
                </a:extLst>
              </a:tr>
            </a:tbl>
          </a:graphicData>
        </a:graphic>
      </p:graphicFrame>
      <p:sp>
        <p:nvSpPr>
          <p:cNvPr id="5" name="Content Placeholder 4"/>
          <p:cNvSpPr txBox="1">
            <a:spLocks/>
          </p:cNvSpPr>
          <p:nvPr/>
        </p:nvSpPr>
        <p:spPr>
          <a:xfrm>
            <a:off x="505326" y="577080"/>
            <a:ext cx="6753727" cy="75600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Montserrat Light" panose="00000400000000000000" pitchFamily="50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Montserrat Light" panose="00000400000000000000" pitchFamily="50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ontserrat Light" panose="00000400000000000000" pitchFamily="50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ontserrat Light" panose="00000400000000000000" pitchFamily="50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ontserrat Light" panose="00000400000000000000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PRODUCTION SCHEDULE</a:t>
            </a:r>
          </a:p>
        </p:txBody>
      </p:sp>
    </p:spTree>
    <p:extLst>
      <p:ext uri="{BB962C8B-B14F-4D97-AF65-F5344CB8AC3E}">
        <p14:creationId xmlns:p14="http://schemas.microsoft.com/office/powerpoint/2010/main" val="33518538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5326" y="1480457"/>
            <a:ext cx="11062560" cy="4696506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Not enough time for multiple levels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Complete one solid level at a time before moving on to the next to ensure at least one is fun.</a:t>
            </a:r>
          </a:p>
          <a:p>
            <a:pPr>
              <a:lnSpc>
                <a:spcPct val="100000"/>
              </a:lnSpc>
            </a:pPr>
            <a:r>
              <a:rPr lang="en-US" dirty="0"/>
              <a:t>Not all the traps feel fun or silly enough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Same process, just keep the good ones.</a:t>
            </a:r>
          </a:p>
          <a:p>
            <a:pPr>
              <a:lnSpc>
                <a:spcPct val="100000"/>
              </a:lnSpc>
            </a:pPr>
            <a:r>
              <a:rPr lang="en-US" dirty="0"/>
              <a:t>Who has time for a detailed art style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Stick with a low poly, simple shape style and make this look nice.</a:t>
            </a:r>
          </a:p>
        </p:txBody>
      </p:sp>
      <p:sp>
        <p:nvSpPr>
          <p:cNvPr id="5" name="Content Placeholder 4"/>
          <p:cNvSpPr txBox="1">
            <a:spLocks/>
          </p:cNvSpPr>
          <p:nvPr/>
        </p:nvSpPr>
        <p:spPr>
          <a:xfrm>
            <a:off x="505326" y="577080"/>
            <a:ext cx="6753727" cy="75600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Montserrat Light" panose="00000400000000000000" pitchFamily="50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Montserrat Light" panose="00000400000000000000" pitchFamily="50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ontserrat Light" panose="00000400000000000000" pitchFamily="50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ontserrat Light" panose="00000400000000000000" pitchFamily="50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ontserrat Light" panose="00000400000000000000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RISKS &amp; MITIGATIONS</a:t>
            </a:r>
          </a:p>
        </p:txBody>
      </p:sp>
    </p:spTree>
    <p:extLst>
      <p:ext uri="{BB962C8B-B14F-4D97-AF65-F5344CB8AC3E}">
        <p14:creationId xmlns:p14="http://schemas.microsoft.com/office/powerpoint/2010/main" val="7898229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>
          <a:xfrm>
            <a:off x="613610" y="2432812"/>
            <a:ext cx="10964779" cy="10546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Montserrat Light" panose="00000400000000000000" pitchFamily="50" charset="0"/>
                <a:ea typeface="+mj-ea"/>
                <a:cs typeface="+mj-cs"/>
              </a:defRPr>
            </a:lvl1pPr>
          </a:lstStyle>
          <a:p>
            <a:pPr algn="ctr"/>
            <a:r>
              <a:rPr lang="en-US" sz="6600" dirty="0"/>
              <a:t>THANK YOU!</a:t>
            </a:r>
          </a:p>
        </p:txBody>
      </p:sp>
      <p:sp>
        <p:nvSpPr>
          <p:cNvPr id="10" name="Subtitle 2"/>
          <p:cNvSpPr txBox="1">
            <a:spLocks/>
          </p:cNvSpPr>
          <p:nvPr/>
        </p:nvSpPr>
        <p:spPr>
          <a:xfrm>
            <a:off x="1523999" y="3759578"/>
            <a:ext cx="9144000" cy="7589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Montserrat Light" panose="00000400000000000000" pitchFamily="50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Montserrat Light" panose="00000400000000000000" pitchFamily="50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ontserrat Light" panose="00000400000000000000" pitchFamily="50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ontserrat Light" panose="00000400000000000000" pitchFamily="50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ontserrat Light" panose="00000400000000000000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Travis Moore</a:t>
            </a:r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537411" y="5317958"/>
            <a:ext cx="3510958" cy="85825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>
                <a:latin typeface="Montserrat Light" panose="00000400000000000000" pitchFamily="50" charset="0"/>
              </a:rPr>
              <a:t>GAT 316 Fall 2016</a:t>
            </a:r>
          </a:p>
          <a:p>
            <a:pPr algn="l"/>
            <a:r>
              <a:rPr lang="en-US" sz="1400" dirty="0">
                <a:latin typeface="Montserrat Light" panose="00000400000000000000" pitchFamily="50" charset="0"/>
              </a:rPr>
              <a:t>Section A</a:t>
            </a:r>
          </a:p>
          <a:p>
            <a:pPr algn="l"/>
            <a:r>
              <a:rPr lang="en-US" sz="1400" dirty="0">
                <a:latin typeface="Montserrat Light" panose="00000400000000000000" pitchFamily="50" charset="0"/>
              </a:rPr>
              <a:t>Professor: Richard Rowan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8208" y="906221"/>
            <a:ext cx="2495583" cy="1403765"/>
          </a:xfrm>
          <a:prstGeom prst="rect">
            <a:avLst/>
          </a:prstGeom>
        </p:spPr>
      </p:pic>
      <p:sp>
        <p:nvSpPr>
          <p:cNvPr id="15" name="Subtitle 2"/>
          <p:cNvSpPr txBox="1">
            <a:spLocks/>
          </p:cNvSpPr>
          <p:nvPr/>
        </p:nvSpPr>
        <p:spPr>
          <a:xfrm>
            <a:off x="4340520" y="4251158"/>
            <a:ext cx="3510958" cy="8582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latin typeface="Montserrat Light" panose="00000400000000000000" pitchFamily="50" charset="0"/>
              </a:rPr>
              <a:t>thedevilswaffle@gmail.com</a:t>
            </a:r>
          </a:p>
          <a:p>
            <a:r>
              <a:rPr lang="en-US" sz="1100" dirty="0">
                <a:latin typeface="Montserrat Light" panose="00000400000000000000" pitchFamily="50" charset="0"/>
              </a:rPr>
              <a:t>www.thedevilswaffle.com</a:t>
            </a:r>
          </a:p>
        </p:txBody>
      </p:sp>
    </p:spTree>
    <p:extLst>
      <p:ext uri="{BB962C8B-B14F-4D97-AF65-F5344CB8AC3E}">
        <p14:creationId xmlns:p14="http://schemas.microsoft.com/office/powerpoint/2010/main" val="3835329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7620" y="2424566"/>
            <a:ext cx="10964779" cy="1572711"/>
          </a:xfrm>
        </p:spPr>
        <p:txBody>
          <a:bodyPr>
            <a:normAutofit/>
          </a:bodyPr>
          <a:lstStyle/>
          <a:p>
            <a:r>
              <a:rPr lang="en-US" sz="7200" spc="1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telefrag</a:t>
            </a:r>
            <a:r>
              <a:rPr lang="en-US" sz="7200" spc="1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d</a:t>
            </a:r>
          </a:p>
        </p:txBody>
      </p:sp>
      <p:sp>
        <p:nvSpPr>
          <p:cNvPr id="3" name="Rectangle 2"/>
          <p:cNvSpPr/>
          <p:nvPr/>
        </p:nvSpPr>
        <p:spPr>
          <a:xfrm>
            <a:off x="8895348" y="2935703"/>
            <a:ext cx="1078482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600" dirty="0">
                <a:solidFill>
                  <a:schemeClr val="tx1">
                    <a:lumMod val="85000"/>
                    <a:lumOff val="15000"/>
                  </a:schemeClr>
                </a:solidFill>
                <a:latin typeface="Blackoak Std" panose="04050907060602020202" pitchFamily="82" charset="0"/>
              </a:rPr>
              <a:t>’</a:t>
            </a:r>
            <a:endParaRPr lang="en-US" sz="6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18901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5326" y="1366334"/>
            <a:ext cx="10274968" cy="5035049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400" dirty="0" err="1"/>
              <a:t>Telefrag’d</a:t>
            </a:r>
            <a:r>
              <a:rPr lang="en-US" sz="2400" dirty="0"/>
              <a:t> is a 3D multiplayer action arcade </a:t>
            </a:r>
            <a:br>
              <a:rPr lang="en-US" sz="2400" dirty="0"/>
            </a:br>
            <a:r>
              <a:rPr lang="en-US" sz="2400" dirty="0"/>
              <a:t>game that pits 2 – 4 players against one another </a:t>
            </a:r>
            <a:br>
              <a:rPr lang="en-US" sz="2400" dirty="0"/>
            </a:br>
            <a:r>
              <a:rPr lang="en-US" sz="2400" dirty="0"/>
              <a:t>in a hazard filled arena.</a:t>
            </a:r>
          </a:p>
          <a:p>
            <a:pPr marL="0" indent="0">
              <a:lnSpc>
                <a:spcPct val="150000"/>
              </a:lnSpc>
              <a:buNone/>
            </a:pPr>
            <a:endParaRPr lang="en-US" sz="2400" dirty="0"/>
          </a:p>
          <a:p>
            <a:pPr marL="0" indent="0">
              <a:lnSpc>
                <a:spcPct val="150000"/>
              </a:lnSpc>
              <a:buNone/>
            </a:pP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3"/>
          <p:cNvSpPr txBox="1">
            <a:spLocks/>
          </p:cNvSpPr>
          <p:nvPr/>
        </p:nvSpPr>
        <p:spPr>
          <a:xfrm>
            <a:off x="505326" y="3429000"/>
            <a:ext cx="7724274" cy="32361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Montserrat Light" panose="00000400000000000000" pitchFamily="50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Montserrat Light" panose="00000400000000000000" pitchFamily="50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ontserrat Light" panose="00000400000000000000" pitchFamily="50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ontserrat Light" panose="00000400000000000000" pitchFamily="50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ontserrat Light" panose="00000400000000000000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505326" y="5047080"/>
            <a:ext cx="5646821" cy="12549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Montserrat Light" panose="00000400000000000000" pitchFamily="50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Montserrat Light" panose="00000400000000000000" pitchFamily="50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ontserrat Light" panose="00000400000000000000" pitchFamily="50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ontserrat Light" panose="00000400000000000000" pitchFamily="50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ontserrat Light" panose="00000400000000000000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en-US" i="1" dirty="0"/>
          </a:p>
        </p:txBody>
      </p:sp>
      <p:sp>
        <p:nvSpPr>
          <p:cNvPr id="7" name="Content Placeholder 4"/>
          <p:cNvSpPr txBox="1">
            <a:spLocks/>
          </p:cNvSpPr>
          <p:nvPr/>
        </p:nvSpPr>
        <p:spPr>
          <a:xfrm>
            <a:off x="465221" y="559450"/>
            <a:ext cx="6753727" cy="7560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000" kern="1200">
                <a:solidFill>
                  <a:schemeClr val="tx1"/>
                </a:solidFill>
                <a:latin typeface="Montserrat Light" panose="00000400000000000000" pitchFamily="50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Montserrat Light" panose="00000400000000000000" pitchFamily="50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Montserrat Light" panose="00000400000000000000" pitchFamily="50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Montserrat Light" panose="00000400000000000000" pitchFamily="50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Montserrat Light" panose="00000400000000000000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8589665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5326" y="1366334"/>
            <a:ext cx="10274968" cy="5035049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400" dirty="0"/>
              <a:t>Be the last player standing!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400" dirty="0"/>
              <a:t>How?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400" dirty="0"/>
              <a:t>Bump your opponents into traps or teleport </a:t>
            </a:r>
            <a:br>
              <a:rPr lang="en-US" sz="2400" dirty="0"/>
            </a:br>
            <a:r>
              <a:rPr lang="en-US" sz="2400" dirty="0"/>
              <a:t>into them to burst them from the inside-out.</a:t>
            </a:r>
          </a:p>
          <a:p>
            <a:pPr marL="0" indent="0">
              <a:lnSpc>
                <a:spcPct val="150000"/>
              </a:lnSpc>
              <a:buNone/>
            </a:pPr>
            <a:endParaRPr lang="en-US" sz="2400" dirty="0"/>
          </a:p>
          <a:p>
            <a:pPr marL="0" indent="0">
              <a:lnSpc>
                <a:spcPct val="150000"/>
              </a:lnSpc>
              <a:buNone/>
            </a:pP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3"/>
          <p:cNvSpPr txBox="1">
            <a:spLocks/>
          </p:cNvSpPr>
          <p:nvPr/>
        </p:nvSpPr>
        <p:spPr>
          <a:xfrm>
            <a:off x="505326" y="3429000"/>
            <a:ext cx="7724274" cy="32361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Montserrat Light" panose="00000400000000000000" pitchFamily="50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Montserrat Light" panose="00000400000000000000" pitchFamily="50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ontserrat Light" panose="00000400000000000000" pitchFamily="50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ontserrat Light" panose="00000400000000000000" pitchFamily="50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ontserrat Light" panose="00000400000000000000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505326" y="5047080"/>
            <a:ext cx="5646821" cy="12549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Montserrat Light" panose="00000400000000000000" pitchFamily="50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Montserrat Light" panose="00000400000000000000" pitchFamily="50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ontserrat Light" panose="00000400000000000000" pitchFamily="50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ontserrat Light" panose="00000400000000000000" pitchFamily="50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ontserrat Light" panose="00000400000000000000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en-US" i="1" dirty="0"/>
          </a:p>
        </p:txBody>
      </p:sp>
      <p:sp>
        <p:nvSpPr>
          <p:cNvPr id="7" name="Content Placeholder 4"/>
          <p:cNvSpPr txBox="1">
            <a:spLocks/>
          </p:cNvSpPr>
          <p:nvPr/>
        </p:nvSpPr>
        <p:spPr>
          <a:xfrm>
            <a:off x="465221" y="559450"/>
            <a:ext cx="6753727" cy="7560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000" kern="1200">
                <a:solidFill>
                  <a:schemeClr val="tx1"/>
                </a:solidFill>
                <a:latin typeface="Montserrat Light" panose="00000400000000000000" pitchFamily="50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Montserrat Light" panose="00000400000000000000" pitchFamily="50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Montserrat Light" panose="00000400000000000000" pitchFamily="50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Montserrat Light" panose="00000400000000000000" pitchFamily="50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Montserrat Light" panose="00000400000000000000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CORE GAMEPLAY</a:t>
            </a:r>
          </a:p>
        </p:txBody>
      </p:sp>
    </p:spTree>
    <p:extLst>
      <p:ext uri="{BB962C8B-B14F-4D97-AF65-F5344CB8AC3E}">
        <p14:creationId xmlns:p14="http://schemas.microsoft.com/office/powerpoint/2010/main" val="7457643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09600" y="1596189"/>
            <a:ext cx="10170694" cy="4671929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400" dirty="0"/>
              <a:t>3D Top Down Camera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2D Movement &amp; Mechanics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Simple Controls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Arena Filled with Hazards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Humorous &amp; Absurd Deaths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Quick, Competitive Gameplay</a:t>
            </a:r>
          </a:p>
          <a:p>
            <a:pPr>
              <a:lnSpc>
                <a:spcPct val="150000"/>
              </a:lnSpc>
            </a:pP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3"/>
          </p:nvPr>
        </p:nvSpPr>
        <p:spPr>
          <a:xfrm>
            <a:off x="465221" y="559450"/>
            <a:ext cx="6753727" cy="756004"/>
          </a:xfrm>
        </p:spPr>
        <p:txBody>
          <a:bodyPr/>
          <a:lstStyle/>
          <a:p>
            <a:r>
              <a:rPr lang="en-US" dirty="0"/>
              <a:t>PROPOSED FEATURES</a:t>
            </a:r>
          </a:p>
        </p:txBody>
      </p:sp>
    </p:spTree>
    <p:extLst>
      <p:ext uri="{BB962C8B-B14F-4D97-AF65-F5344CB8AC3E}">
        <p14:creationId xmlns:p14="http://schemas.microsoft.com/office/powerpoint/2010/main" val="4490273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33735" y="2427446"/>
            <a:ext cx="10964779" cy="1572711"/>
          </a:xfrm>
        </p:spPr>
        <p:txBody>
          <a:bodyPr>
            <a:normAutofit/>
          </a:bodyPr>
          <a:lstStyle/>
          <a:p>
            <a:r>
              <a:rPr lang="en-US" sz="7200" spc="1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get demo d</a:t>
            </a:r>
          </a:p>
        </p:txBody>
      </p:sp>
      <p:sp>
        <p:nvSpPr>
          <p:cNvPr id="3" name="Rectangle 2"/>
          <p:cNvSpPr/>
          <p:nvPr/>
        </p:nvSpPr>
        <p:spPr>
          <a:xfrm>
            <a:off x="8895348" y="2935703"/>
            <a:ext cx="1078482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600" dirty="0">
                <a:solidFill>
                  <a:schemeClr val="tx1">
                    <a:lumMod val="85000"/>
                    <a:lumOff val="15000"/>
                  </a:schemeClr>
                </a:solidFill>
                <a:latin typeface="Blackoak Std" panose="04050907060602020202" pitchFamily="82" charset="0"/>
              </a:rPr>
              <a:t>’</a:t>
            </a:r>
            <a:endParaRPr lang="en-US" sz="6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74633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EXISTING FEATURES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505326" y="1441425"/>
            <a:ext cx="10274968" cy="4886803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50000"/>
              </a:lnSpc>
            </a:pPr>
            <a:r>
              <a:rPr lang="en-US" dirty="0"/>
              <a:t>Multiplayer (2 – 4 Xbox controllers)</a:t>
            </a:r>
          </a:p>
          <a:p>
            <a:pPr>
              <a:lnSpc>
                <a:spcPct val="150000"/>
              </a:lnSpc>
            </a:pPr>
            <a:r>
              <a:rPr lang="en-US" dirty="0"/>
              <a:t>2D movement mechanics</a:t>
            </a:r>
          </a:p>
          <a:p>
            <a:pPr>
              <a:lnSpc>
                <a:spcPct val="150000"/>
              </a:lnSpc>
            </a:pPr>
            <a:r>
              <a:rPr lang="en-US" dirty="0"/>
              <a:t>Teleporting</a:t>
            </a:r>
          </a:p>
          <a:p>
            <a:pPr lvl="1">
              <a:lnSpc>
                <a:spcPct val="150000"/>
              </a:lnSpc>
            </a:pPr>
            <a:r>
              <a:rPr lang="en-US" sz="2100" dirty="0"/>
              <a:t>Teleport instantly in the direction of the RS</a:t>
            </a:r>
          </a:p>
          <a:p>
            <a:pPr lvl="1">
              <a:lnSpc>
                <a:spcPct val="150000"/>
              </a:lnSpc>
            </a:pPr>
            <a:r>
              <a:rPr lang="en-US" sz="2100" dirty="0"/>
              <a:t>Invulnerable to players/traps while teleporting</a:t>
            </a:r>
          </a:p>
          <a:p>
            <a:pPr lvl="1">
              <a:lnSpc>
                <a:spcPct val="150000"/>
              </a:lnSpc>
            </a:pPr>
            <a:r>
              <a:rPr lang="en-US" sz="2100" dirty="0"/>
              <a:t>Limited amount of teleports that recharge over time</a:t>
            </a:r>
          </a:p>
          <a:p>
            <a:pPr>
              <a:lnSpc>
                <a:spcPct val="150000"/>
              </a:lnSpc>
            </a:pPr>
            <a:r>
              <a:rPr lang="en-US" dirty="0"/>
              <a:t>Placeholder art, level, traps, SFX, and music</a:t>
            </a:r>
          </a:p>
          <a:p>
            <a:pPr>
              <a:lnSpc>
                <a:spcPct val="150000"/>
              </a:lnSpc>
            </a:pPr>
            <a:r>
              <a:rPr lang="en-US" dirty="0"/>
              <a:t>Respawning with lives</a:t>
            </a:r>
          </a:p>
          <a:p>
            <a:pPr>
              <a:lnSpc>
                <a:spcPct val="150000"/>
              </a:lnSpc>
            </a:pPr>
            <a:r>
              <a:rPr lang="en-US" dirty="0"/>
              <a:t>End game condition</a:t>
            </a:r>
          </a:p>
          <a:p>
            <a:pPr lvl="1">
              <a:lnSpc>
                <a:spcPct val="150000"/>
              </a:lnSpc>
            </a:pPr>
            <a:endParaRPr lang="en-US" sz="2000" dirty="0"/>
          </a:p>
          <a:p>
            <a:pPr lvl="1">
              <a:lnSpc>
                <a:spcPct val="150000"/>
              </a:lnSpc>
            </a:pPr>
            <a:endParaRPr lang="en-US" sz="2000" dirty="0"/>
          </a:p>
          <a:p>
            <a:pPr marL="0" indent="0">
              <a:lnSpc>
                <a:spcPct val="150000"/>
              </a:lnSpc>
              <a:buNone/>
            </a:pPr>
            <a:endParaRPr lang="en-US" sz="2400" dirty="0"/>
          </a:p>
          <a:p>
            <a:pPr marL="0" indent="0">
              <a:lnSpc>
                <a:spcPct val="150000"/>
              </a:lnSpc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54683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CONTENT PLAN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505326" y="1451430"/>
            <a:ext cx="10274968" cy="5210628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2400" dirty="0"/>
              <a:t>Bumping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Dynamic camera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Multiple levels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Previously mentioned feedback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Trap variety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Actual music, SFX, lighting, and an art style</a:t>
            </a:r>
          </a:p>
          <a:p>
            <a:pPr lvl="1">
              <a:lnSpc>
                <a:spcPct val="150000"/>
              </a:lnSpc>
            </a:pPr>
            <a:r>
              <a:rPr lang="en-US" sz="1800" dirty="0"/>
              <a:t>Refine the cartoon style that is already there.</a:t>
            </a:r>
          </a:p>
          <a:p>
            <a:pPr lvl="1">
              <a:lnSpc>
                <a:spcPct val="150000"/>
              </a:lnSpc>
            </a:pPr>
            <a:endParaRPr lang="en-US" sz="2000" dirty="0"/>
          </a:p>
          <a:p>
            <a:pPr marL="0" indent="0">
              <a:lnSpc>
                <a:spcPct val="150000"/>
              </a:lnSpc>
              <a:buNone/>
            </a:pPr>
            <a:endParaRPr lang="en-US" sz="2400" dirty="0"/>
          </a:p>
          <a:p>
            <a:pPr marL="0" indent="0">
              <a:lnSpc>
                <a:spcPct val="150000"/>
              </a:lnSpc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20017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505326" y="1451430"/>
            <a:ext cx="10274968" cy="521062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400" dirty="0"/>
              <a:t>Unity3D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Plugin - </a:t>
            </a:r>
            <a:r>
              <a:rPr lang="en-US" sz="2400" dirty="0" err="1"/>
              <a:t>LeanTween</a:t>
            </a:r>
            <a:endParaRPr lang="en-US" sz="2400" dirty="0"/>
          </a:p>
          <a:p>
            <a:pPr lvl="1">
              <a:lnSpc>
                <a:spcPct val="150000"/>
              </a:lnSpc>
            </a:pPr>
            <a:r>
              <a:rPr lang="en-US" sz="1800" dirty="0"/>
              <a:t>Used as an action system for TRS style animations.</a:t>
            </a:r>
          </a:p>
          <a:p>
            <a:pPr>
              <a:lnSpc>
                <a:spcPct val="150000"/>
              </a:lnSpc>
            </a:pPr>
            <a:r>
              <a:rPr lang="en-US" sz="2200" dirty="0"/>
              <a:t>Autodesk Maya</a:t>
            </a:r>
          </a:p>
          <a:p>
            <a:pPr>
              <a:lnSpc>
                <a:spcPct val="150000"/>
              </a:lnSpc>
            </a:pPr>
            <a:r>
              <a:rPr lang="en-US" sz="2200" dirty="0"/>
              <a:t>Adobe Illustrator</a:t>
            </a:r>
          </a:p>
          <a:p>
            <a:pPr lvl="1">
              <a:lnSpc>
                <a:spcPct val="150000"/>
              </a:lnSpc>
            </a:pPr>
            <a:endParaRPr lang="en-US" sz="2000" dirty="0"/>
          </a:p>
          <a:p>
            <a:pPr lvl="1">
              <a:lnSpc>
                <a:spcPct val="150000"/>
              </a:lnSpc>
            </a:pPr>
            <a:endParaRPr lang="en-US" sz="2000" dirty="0"/>
          </a:p>
          <a:p>
            <a:pPr marL="0" indent="0">
              <a:lnSpc>
                <a:spcPct val="150000"/>
              </a:lnSpc>
              <a:buNone/>
            </a:pPr>
            <a:endParaRPr lang="en-US" sz="2400" dirty="0"/>
          </a:p>
          <a:p>
            <a:pPr marL="0" indent="0">
              <a:lnSpc>
                <a:spcPct val="150000"/>
              </a:lnSpc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5178464"/>
      </p:ext>
    </p:extLst>
  </p:cSld>
  <p:clrMapOvr>
    <a:masterClrMapping/>
  </p:clrMapOvr>
</p:sld>
</file>

<file path=ppt/theme/theme1.xml><?xml version="1.0" encoding="utf-8"?>
<a:theme xmlns:a="http://schemas.openxmlformats.org/drawingml/2006/main" name="Presentation_Maste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cept01_Maste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oncept02_Maste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Concept03_Maste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503</TotalTime>
  <Words>289</Words>
  <Application>Microsoft Office PowerPoint</Application>
  <PresentationFormat>Widescreen</PresentationFormat>
  <Paragraphs>91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12</vt:i4>
      </vt:variant>
    </vt:vector>
  </HeadingPairs>
  <TitlesOfParts>
    <vt:vector size="24" baseType="lpstr">
      <vt:lpstr>Montserrat Light</vt:lpstr>
      <vt:lpstr>Montserrat</vt:lpstr>
      <vt:lpstr>Curse of the Zombie</vt:lpstr>
      <vt:lpstr>Dream MMA</vt:lpstr>
      <vt:lpstr>Space Comics</vt:lpstr>
      <vt:lpstr>Arial</vt:lpstr>
      <vt:lpstr>Calibri</vt:lpstr>
      <vt:lpstr>Blackoak Std</vt:lpstr>
      <vt:lpstr>Presentation_Master</vt:lpstr>
      <vt:lpstr>Concept01_Master</vt:lpstr>
      <vt:lpstr>Concept02_Master</vt:lpstr>
      <vt:lpstr>Concept03_Master</vt:lpstr>
      <vt:lpstr>BETA MILESTONE</vt:lpstr>
      <vt:lpstr>telefrag d</vt:lpstr>
      <vt:lpstr>PowerPoint Presentation</vt:lpstr>
      <vt:lpstr>PowerPoint Presentation</vt:lpstr>
      <vt:lpstr>PowerPoint Presentation</vt:lpstr>
      <vt:lpstr>get demo 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gat316_travis_moore_beta_milestone_presentation</dc:title>
  <dc:creator>Travis Moore</dc:creator>
  <cp:keywords>GAT316;DigiPen;Richard Rowan;Concept Milestone;Presentation</cp:keywords>
  <cp:lastModifiedBy>Travis Moore</cp:lastModifiedBy>
  <cp:revision>71</cp:revision>
  <dcterms:created xsi:type="dcterms:W3CDTF">2016-09-19T19:42:34Z</dcterms:created>
  <dcterms:modified xsi:type="dcterms:W3CDTF">2016-11-15T19:01:14Z</dcterms:modified>
</cp:coreProperties>
</file>